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Impact" charset="1" panose="020B0806030902050204"/>
      <p:regular r:id="rId24"/>
    </p:embeddedFont>
    <p:embeddedFont>
      <p:font typeface="Poppins Medium" charset="1" panose="00000600000000000000"/>
      <p:regular r:id="rId25"/>
    </p:embeddedFont>
    <p:embeddedFont>
      <p:font typeface="HK Grotesk Semi-Bold" charset="1" panose="00000700000000000000"/>
      <p:regular r:id="rId26"/>
    </p:embeddedFont>
    <p:embeddedFont>
      <p:font typeface="Poppins" charset="1" panose="00000500000000000000"/>
      <p:regular r:id="rId27"/>
    </p:embeddedFont>
    <p:embeddedFont>
      <p:font typeface="Poppins Semi-Bold" charset="1" panose="00000700000000000000"/>
      <p:regular r:id="rId28"/>
    </p:embeddedFont>
    <p:embeddedFont>
      <p:font typeface="Poppins Bold" charset="1" panose="00000800000000000000"/>
      <p:regular r:id="rId29"/>
    </p:embeddedFont>
    <p:embeddedFont>
      <p:font typeface="Canva Sans Bold" charset="1" panose="020B0803030501040103"/>
      <p:regular r:id="rId30"/>
    </p:embeddedFont>
    <p:embeddedFont>
      <p:font typeface="Canva Sans" charset="1" panose="020B0503030501040103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colab.research.google.com/drive/1elmFMPDleUCXevh99jbAOheMmPmW9FZ7?usp=sharing" TargetMode="External" Type="http://schemas.openxmlformats.org/officeDocument/2006/relationships/hyperlink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16339" y="8247360"/>
            <a:ext cx="19140470" cy="3413384"/>
          </a:xfrm>
          <a:custGeom>
            <a:avLst/>
            <a:gdLst/>
            <a:ahLst/>
            <a:cxnLst/>
            <a:rect r="r" b="b" t="t" l="l"/>
            <a:pathLst>
              <a:path h="3413384" w="19140470">
                <a:moveTo>
                  <a:pt x="0" y="0"/>
                </a:moveTo>
                <a:lnTo>
                  <a:pt x="19140469" y="0"/>
                </a:lnTo>
                <a:lnTo>
                  <a:pt x="19140469" y="3413384"/>
                </a:lnTo>
                <a:lnTo>
                  <a:pt x="0" y="3413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899562"/>
            <a:ext cx="7077000" cy="5766207"/>
            <a:chOff x="0" y="0"/>
            <a:chExt cx="5385089" cy="43876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85089" cy="4387669"/>
            </a:xfrm>
            <a:custGeom>
              <a:avLst/>
              <a:gdLst/>
              <a:ahLst/>
              <a:cxnLst/>
              <a:rect r="r" b="b" t="t" l="l"/>
              <a:pathLst>
                <a:path h="4387669" w="5385089">
                  <a:moveTo>
                    <a:pt x="5385089" y="4387669"/>
                  </a:moveTo>
                  <a:lnTo>
                    <a:pt x="0" y="3829837"/>
                  </a:lnTo>
                  <a:lnTo>
                    <a:pt x="0" y="0"/>
                  </a:lnTo>
                  <a:lnTo>
                    <a:pt x="5385089" y="557833"/>
                  </a:lnTo>
                  <a:close/>
                </a:path>
              </a:pathLst>
            </a:custGeom>
            <a:blipFill>
              <a:blip r:embed="rId4"/>
              <a:stretch>
                <a:fillRect l="-22424" t="0" r="-22424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820391" y="1389431"/>
            <a:ext cx="1857617" cy="697939"/>
          </a:xfrm>
          <a:custGeom>
            <a:avLst/>
            <a:gdLst/>
            <a:ahLst/>
            <a:cxnLst/>
            <a:rect r="r" b="b" t="t" l="l"/>
            <a:pathLst>
              <a:path h="697939" w="1857617">
                <a:moveTo>
                  <a:pt x="0" y="0"/>
                </a:moveTo>
                <a:lnTo>
                  <a:pt x="1857617" y="0"/>
                </a:lnTo>
                <a:lnTo>
                  <a:pt x="1857617" y="697938"/>
                </a:lnTo>
                <a:lnTo>
                  <a:pt x="0" y="6979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11737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3522869" y="-128116"/>
            <a:ext cx="5301262" cy="4430971"/>
          </a:xfrm>
          <a:custGeom>
            <a:avLst/>
            <a:gdLst/>
            <a:ahLst/>
            <a:cxnLst/>
            <a:rect r="r" b="b" t="t" l="l"/>
            <a:pathLst>
              <a:path h="4430971" w="5301262">
                <a:moveTo>
                  <a:pt x="5301261" y="4430971"/>
                </a:moveTo>
                <a:lnTo>
                  <a:pt x="0" y="4430971"/>
                </a:lnTo>
                <a:lnTo>
                  <a:pt x="0" y="0"/>
                </a:lnTo>
                <a:lnTo>
                  <a:pt x="5301261" y="0"/>
                </a:lnTo>
                <a:lnTo>
                  <a:pt x="5301261" y="4430971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5217307" y="7461934"/>
            <a:ext cx="956192" cy="608377"/>
          </a:xfrm>
          <a:custGeom>
            <a:avLst/>
            <a:gdLst/>
            <a:ahLst/>
            <a:cxnLst/>
            <a:rect r="r" b="b" t="t" l="l"/>
            <a:pathLst>
              <a:path h="608377" w="956192">
                <a:moveTo>
                  <a:pt x="956192" y="0"/>
                </a:moveTo>
                <a:lnTo>
                  <a:pt x="0" y="0"/>
                </a:lnTo>
                <a:lnTo>
                  <a:pt x="0" y="608377"/>
                </a:lnTo>
                <a:lnTo>
                  <a:pt x="956192" y="608377"/>
                </a:lnTo>
                <a:lnTo>
                  <a:pt x="956192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96275" y="1820669"/>
            <a:ext cx="8950390" cy="4837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PREDICTING TRANSIT RELIABILITY IN MBTA USING MACHINE LEARNING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48650" y="7385734"/>
            <a:ext cx="6175190" cy="960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tru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Presented By : AKHIL, HAMZA, SHON, TANISH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6641" y="520065"/>
            <a:ext cx="1504758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4988" y="3224280"/>
            <a:ext cx="10997636" cy="4783057"/>
            <a:chOff x="0" y="0"/>
            <a:chExt cx="2896497" cy="12597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96497" cy="1259735"/>
            </a:xfrm>
            <a:custGeom>
              <a:avLst/>
              <a:gdLst/>
              <a:ahLst/>
              <a:cxnLst/>
              <a:rect r="r" b="b" t="t" l="l"/>
              <a:pathLst>
                <a:path h="1259735" w="2896497">
                  <a:moveTo>
                    <a:pt x="0" y="0"/>
                  </a:moveTo>
                  <a:lnTo>
                    <a:pt x="2896497" y="0"/>
                  </a:lnTo>
                  <a:lnTo>
                    <a:pt x="2896497" y="1259735"/>
                  </a:lnTo>
                  <a:lnTo>
                    <a:pt x="0" y="1259735"/>
                  </a:lnTo>
                  <a:close/>
                </a:path>
              </a:pathLst>
            </a:custGeom>
            <a:solidFill>
              <a:srgbClr val="5BC9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96497" cy="12978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732822" y="1979788"/>
            <a:ext cx="9731942" cy="4886984"/>
            <a:chOff x="0" y="0"/>
            <a:chExt cx="1390993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90993" cy="698500"/>
            </a:xfrm>
            <a:custGeom>
              <a:avLst/>
              <a:gdLst/>
              <a:ahLst/>
              <a:cxnLst/>
              <a:rect r="r" b="b" t="t" l="l"/>
              <a:pathLst>
                <a:path h="698500" w="1390993">
                  <a:moveTo>
                    <a:pt x="1390993" y="349250"/>
                  </a:moveTo>
                  <a:lnTo>
                    <a:pt x="1187793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1187793" y="0"/>
                  </a:lnTo>
                  <a:lnTo>
                    <a:pt x="1390993" y="349250"/>
                  </a:lnTo>
                  <a:close/>
                </a:path>
              </a:pathLst>
            </a:custGeom>
            <a:blipFill>
              <a:blip r:embed="rId2"/>
              <a:stretch>
                <a:fillRect l="0" t="-24677" r="0" b="-24677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820876" y="4232780"/>
            <a:ext cx="9525860" cy="2276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17"/>
              </a:lnSpc>
            </a:pPr>
            <a:r>
              <a:rPr lang="en-US" b="true" sz="636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MODEL</a:t>
            </a:r>
          </a:p>
          <a:p>
            <a:pPr algn="ctr">
              <a:lnSpc>
                <a:spcPts val="8917"/>
              </a:lnSpc>
            </a:pPr>
            <a:r>
              <a:rPr lang="en-US" b="true" sz="636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PERFORMANCE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3908112" y="6697686"/>
            <a:ext cx="4538028" cy="3793035"/>
          </a:xfrm>
          <a:custGeom>
            <a:avLst/>
            <a:gdLst/>
            <a:ahLst/>
            <a:cxnLst/>
            <a:rect r="r" b="b" t="t" l="l"/>
            <a:pathLst>
              <a:path h="3793035" w="4538028">
                <a:moveTo>
                  <a:pt x="4538028" y="0"/>
                </a:moveTo>
                <a:lnTo>
                  <a:pt x="0" y="0"/>
                </a:lnTo>
                <a:lnTo>
                  <a:pt x="0" y="3793035"/>
                </a:lnTo>
                <a:lnTo>
                  <a:pt x="4538028" y="3793035"/>
                </a:lnTo>
                <a:lnTo>
                  <a:pt x="453802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9286" y="299771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62901" y="2452876"/>
            <a:ext cx="18813802" cy="7290740"/>
            <a:chOff x="0" y="0"/>
            <a:chExt cx="4955076" cy="19201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55075" cy="1920195"/>
            </a:xfrm>
            <a:custGeom>
              <a:avLst/>
              <a:gdLst/>
              <a:ahLst/>
              <a:cxnLst/>
              <a:rect r="r" b="b" t="t" l="l"/>
              <a:pathLst>
                <a:path h="1920195" w="4955075">
                  <a:moveTo>
                    <a:pt x="0" y="0"/>
                  </a:moveTo>
                  <a:lnTo>
                    <a:pt x="4955075" y="0"/>
                  </a:lnTo>
                  <a:lnTo>
                    <a:pt x="4955075" y="1920195"/>
                  </a:lnTo>
                  <a:lnTo>
                    <a:pt x="0" y="1920195"/>
                  </a:lnTo>
                  <a:close/>
                </a:path>
              </a:pathLst>
            </a:custGeom>
            <a:solidFill>
              <a:srgbClr val="5BC9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55076" cy="19582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02640" y="1119276"/>
            <a:ext cx="997119" cy="634417"/>
          </a:xfrm>
          <a:custGeom>
            <a:avLst/>
            <a:gdLst/>
            <a:ahLst/>
            <a:cxnLst/>
            <a:rect r="r" b="b" t="t" l="l"/>
            <a:pathLst>
              <a:path h="634417" w="997119">
                <a:moveTo>
                  <a:pt x="0" y="0"/>
                </a:moveTo>
                <a:lnTo>
                  <a:pt x="997120" y="0"/>
                </a:lnTo>
                <a:lnTo>
                  <a:pt x="997120" y="634417"/>
                </a:lnTo>
                <a:lnTo>
                  <a:pt x="0" y="6344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85119" y="2869992"/>
            <a:ext cx="7849858" cy="6456509"/>
          </a:xfrm>
          <a:custGeom>
            <a:avLst/>
            <a:gdLst/>
            <a:ahLst/>
            <a:cxnLst/>
            <a:rect r="r" b="b" t="t" l="l"/>
            <a:pathLst>
              <a:path h="6456509" w="7849858">
                <a:moveTo>
                  <a:pt x="0" y="0"/>
                </a:moveTo>
                <a:lnTo>
                  <a:pt x="7849859" y="0"/>
                </a:lnTo>
                <a:lnTo>
                  <a:pt x="7849859" y="6456508"/>
                </a:lnTo>
                <a:lnTo>
                  <a:pt x="0" y="64565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772601" y="-59019"/>
            <a:ext cx="8238572" cy="3490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25"/>
              </a:lnSpc>
            </a:pPr>
            <a:r>
              <a:rPr lang="en-US" sz="7860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LOGISTIC REGRESSION MODEL</a:t>
            </a:r>
          </a:p>
          <a:p>
            <a:pPr algn="ctr">
              <a:lnSpc>
                <a:spcPts val="8725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09286" y="299771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355591" y="3124415"/>
            <a:ext cx="3973023" cy="5388722"/>
            <a:chOff x="0" y="0"/>
            <a:chExt cx="5297365" cy="718496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76200"/>
              <a:ext cx="5297365" cy="881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76"/>
                </a:lnSpc>
                <a:spcBef>
                  <a:spcPct val="0"/>
                </a:spcBef>
              </a:pPr>
              <a:r>
                <a:rPr lang="en-US" b="true" sz="3982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Before Tuning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27952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Precision: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0.65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Class 1 → 0.77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46868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Recall: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0.84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  Class 1 → 0.54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6053077"/>
              <a:ext cx="5297365" cy="1131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Accuracy: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0.69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286277" y="3124415"/>
            <a:ext cx="3973023" cy="5388722"/>
            <a:chOff x="0" y="0"/>
            <a:chExt cx="5297365" cy="7184962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76200"/>
              <a:ext cx="5297365" cy="881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76"/>
                </a:lnSpc>
                <a:spcBef>
                  <a:spcPct val="0"/>
                </a:spcBef>
              </a:pPr>
              <a:r>
                <a:rPr lang="en-US" b="true" sz="3982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After Tuning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27952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Precision: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0.65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Class 1 → 0.77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346868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Recall: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0.84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  Class 1 → 0.54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6053077"/>
              <a:ext cx="5297365" cy="1131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Accuracy: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0.69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9" id="19"/>
          <p:cNvSpPr/>
          <p:nvPr/>
        </p:nvSpPr>
        <p:spPr>
          <a:xfrm flipV="true">
            <a:off x="12807446" y="2572656"/>
            <a:ext cx="0" cy="609509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H="true">
            <a:off x="8034978" y="5143500"/>
            <a:ext cx="1025302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flipH="true">
            <a:off x="8034942" y="6896100"/>
            <a:ext cx="1025302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 flipH="true">
            <a:off x="8034907" y="8648700"/>
            <a:ext cx="1025302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62901" y="2452876"/>
            <a:ext cx="18813802" cy="7290740"/>
            <a:chOff x="0" y="0"/>
            <a:chExt cx="4955076" cy="19201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55075" cy="1920195"/>
            </a:xfrm>
            <a:custGeom>
              <a:avLst/>
              <a:gdLst/>
              <a:ahLst/>
              <a:cxnLst/>
              <a:rect r="r" b="b" t="t" l="l"/>
              <a:pathLst>
                <a:path h="1920195" w="4955075">
                  <a:moveTo>
                    <a:pt x="0" y="0"/>
                  </a:moveTo>
                  <a:lnTo>
                    <a:pt x="4955075" y="0"/>
                  </a:lnTo>
                  <a:lnTo>
                    <a:pt x="4955075" y="1920195"/>
                  </a:lnTo>
                  <a:lnTo>
                    <a:pt x="0" y="1920195"/>
                  </a:lnTo>
                  <a:close/>
                </a:path>
              </a:pathLst>
            </a:custGeom>
            <a:solidFill>
              <a:srgbClr val="5BC9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55076" cy="19582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02640" y="1119276"/>
            <a:ext cx="997119" cy="634417"/>
          </a:xfrm>
          <a:custGeom>
            <a:avLst/>
            <a:gdLst/>
            <a:ahLst/>
            <a:cxnLst/>
            <a:rect r="r" b="b" t="t" l="l"/>
            <a:pathLst>
              <a:path h="634417" w="997119">
                <a:moveTo>
                  <a:pt x="0" y="0"/>
                </a:moveTo>
                <a:lnTo>
                  <a:pt x="997120" y="0"/>
                </a:lnTo>
                <a:lnTo>
                  <a:pt x="997120" y="634417"/>
                </a:lnTo>
                <a:lnTo>
                  <a:pt x="0" y="6344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08078" y="430263"/>
            <a:ext cx="8238572" cy="2385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25"/>
              </a:lnSpc>
            </a:pPr>
            <a:r>
              <a:rPr lang="en-US" sz="7860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RANDOM FOREST MODEL</a:t>
            </a:r>
          </a:p>
          <a:p>
            <a:pPr algn="ctr">
              <a:lnSpc>
                <a:spcPts val="872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09286" y="299771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355591" y="3124415"/>
            <a:ext cx="3973023" cy="5388722"/>
            <a:chOff x="0" y="0"/>
            <a:chExt cx="5297365" cy="718496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76200"/>
              <a:ext cx="5297365" cy="881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76"/>
                </a:lnSpc>
                <a:spcBef>
                  <a:spcPct val="0"/>
                </a:spcBef>
              </a:pPr>
              <a:r>
                <a:rPr lang="en-US" b="true" sz="3982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Before Tuning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27952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Precision: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0.65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Class 1 → 0.70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46868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Recall: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0.65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  Class 1 → 0.71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6053077"/>
              <a:ext cx="5297365" cy="1131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Accuracy: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0.67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286277" y="3124415"/>
            <a:ext cx="3973023" cy="5388722"/>
            <a:chOff x="0" y="0"/>
            <a:chExt cx="5297365" cy="7184962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76200"/>
              <a:ext cx="5297365" cy="881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76"/>
                </a:lnSpc>
                <a:spcBef>
                  <a:spcPct val="0"/>
                </a:spcBef>
              </a:pPr>
              <a:r>
                <a:rPr lang="en-US" b="true" sz="3982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After Tuning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27952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Precision: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0.75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Class 1 → 0.58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346868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Recall: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0.76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  Class 1 → 0.58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053077"/>
              <a:ext cx="5297365" cy="1131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Accuracy: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0.67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8" id="18"/>
          <p:cNvSpPr/>
          <p:nvPr/>
        </p:nvSpPr>
        <p:spPr>
          <a:xfrm flipV="true">
            <a:off x="12807446" y="2572656"/>
            <a:ext cx="0" cy="609509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H="true">
            <a:off x="8034978" y="5143500"/>
            <a:ext cx="1025302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H="true">
            <a:off x="8034942" y="6896100"/>
            <a:ext cx="1025302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flipH="true">
            <a:off x="8034907" y="8648700"/>
            <a:ext cx="1025302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2" id="22"/>
          <p:cNvSpPr/>
          <p:nvPr/>
        </p:nvSpPr>
        <p:spPr>
          <a:xfrm flipH="false" flipV="false" rot="0">
            <a:off x="165135" y="2856883"/>
            <a:ext cx="7869772" cy="6482725"/>
          </a:xfrm>
          <a:custGeom>
            <a:avLst/>
            <a:gdLst/>
            <a:ahLst/>
            <a:cxnLst/>
            <a:rect r="r" b="b" t="t" l="l"/>
            <a:pathLst>
              <a:path h="6482725" w="7869772">
                <a:moveTo>
                  <a:pt x="0" y="0"/>
                </a:moveTo>
                <a:lnTo>
                  <a:pt x="7869772" y="0"/>
                </a:lnTo>
                <a:lnTo>
                  <a:pt x="7869772" y="6482725"/>
                </a:lnTo>
                <a:lnTo>
                  <a:pt x="0" y="64827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62901" y="2452876"/>
            <a:ext cx="18813802" cy="7290740"/>
            <a:chOff x="0" y="0"/>
            <a:chExt cx="4955076" cy="19201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55075" cy="1920195"/>
            </a:xfrm>
            <a:custGeom>
              <a:avLst/>
              <a:gdLst/>
              <a:ahLst/>
              <a:cxnLst/>
              <a:rect r="r" b="b" t="t" l="l"/>
              <a:pathLst>
                <a:path h="1920195" w="4955075">
                  <a:moveTo>
                    <a:pt x="0" y="0"/>
                  </a:moveTo>
                  <a:lnTo>
                    <a:pt x="4955075" y="0"/>
                  </a:lnTo>
                  <a:lnTo>
                    <a:pt x="4955075" y="1920195"/>
                  </a:lnTo>
                  <a:lnTo>
                    <a:pt x="0" y="1920195"/>
                  </a:lnTo>
                  <a:close/>
                </a:path>
              </a:pathLst>
            </a:custGeom>
            <a:solidFill>
              <a:srgbClr val="5BC9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955076" cy="19582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02640" y="1119276"/>
            <a:ext cx="997119" cy="634417"/>
          </a:xfrm>
          <a:custGeom>
            <a:avLst/>
            <a:gdLst/>
            <a:ahLst/>
            <a:cxnLst/>
            <a:rect r="r" b="b" t="t" l="l"/>
            <a:pathLst>
              <a:path h="634417" w="997119">
                <a:moveTo>
                  <a:pt x="0" y="0"/>
                </a:moveTo>
                <a:lnTo>
                  <a:pt x="997120" y="0"/>
                </a:lnTo>
                <a:lnTo>
                  <a:pt x="997120" y="634417"/>
                </a:lnTo>
                <a:lnTo>
                  <a:pt x="0" y="6344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9286" y="299771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355591" y="3124415"/>
            <a:ext cx="3973023" cy="5388722"/>
            <a:chOff x="0" y="0"/>
            <a:chExt cx="5297365" cy="718496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76200"/>
              <a:ext cx="5297365" cy="881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76"/>
                </a:lnSpc>
                <a:spcBef>
                  <a:spcPct val="0"/>
                </a:spcBef>
              </a:pPr>
              <a:r>
                <a:rPr lang="en-US" b="true" sz="3982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Before Tuning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27952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Precision: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0.63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Class 1 → 0.64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46868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Recall: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0.65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  Class 1 → 0.61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053077"/>
              <a:ext cx="5297365" cy="1131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Accuracy: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0.63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286277" y="3124415"/>
            <a:ext cx="3973023" cy="5388722"/>
            <a:chOff x="0" y="0"/>
            <a:chExt cx="5297365" cy="7184962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76200"/>
              <a:ext cx="5297365" cy="881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76"/>
                </a:lnSpc>
                <a:spcBef>
                  <a:spcPct val="0"/>
                </a:spcBef>
              </a:pPr>
              <a:r>
                <a:rPr lang="en-US" b="true" sz="3982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After Tuning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27952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Precision: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0.63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Class 1 → 0.63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3468682"/>
              <a:ext cx="5297365" cy="171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Recall: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Class 0 → 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0.65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   Class 1 → 0.61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6053077"/>
              <a:ext cx="5297365" cy="11318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78"/>
                </a:lnSpc>
                <a:spcBef>
                  <a:spcPct val="0"/>
                </a:spcBef>
              </a:pPr>
              <a:r>
                <a:rPr lang="en-US" b="true" sz="2484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Accuracy:</a:t>
              </a:r>
              <a:r>
                <a:rPr lang="en-US" sz="2484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0.63</a:t>
              </a:r>
            </a:p>
            <a:p>
              <a:pPr algn="ctr">
                <a:lnSpc>
                  <a:spcPts val="3478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7" id="17"/>
          <p:cNvSpPr/>
          <p:nvPr/>
        </p:nvSpPr>
        <p:spPr>
          <a:xfrm flipV="true">
            <a:off x="12807446" y="2572656"/>
            <a:ext cx="0" cy="609509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H="true">
            <a:off x="8034978" y="5143500"/>
            <a:ext cx="1025302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H="true">
            <a:off x="8034942" y="6896100"/>
            <a:ext cx="1025302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H="true">
            <a:off x="8034907" y="8648700"/>
            <a:ext cx="10253022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5024714" y="418032"/>
            <a:ext cx="8238572" cy="1307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36"/>
              </a:lnSpc>
            </a:pPr>
            <a:r>
              <a:rPr lang="en-US" sz="7960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KNN MODEL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94749" y="2799814"/>
            <a:ext cx="8260842" cy="6458486"/>
          </a:xfrm>
          <a:custGeom>
            <a:avLst/>
            <a:gdLst/>
            <a:ahLst/>
            <a:cxnLst/>
            <a:rect r="r" b="b" t="t" l="l"/>
            <a:pathLst>
              <a:path h="6458486" w="8260842">
                <a:moveTo>
                  <a:pt x="0" y="0"/>
                </a:moveTo>
                <a:lnTo>
                  <a:pt x="8260842" y="0"/>
                </a:lnTo>
                <a:lnTo>
                  <a:pt x="8260842" y="6458486"/>
                </a:lnTo>
                <a:lnTo>
                  <a:pt x="0" y="64584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763" r="0" b="-763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9150" y="2126023"/>
            <a:ext cx="8115300" cy="7219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 have selected Random Forest as our go-to model</a:t>
            </a:r>
          </a:p>
          <a:p>
            <a:pPr algn="l">
              <a:lnSpc>
                <a:spcPts val="4766"/>
              </a:lnSpc>
            </a:pPr>
          </a:p>
          <a:p>
            <a:pPr algn="l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It provides the most reliable predictions of unreliable service days.while maintaining strong overall accuracy, making it the most suitable model for operational decision support at MBTA</a:t>
            </a:r>
          </a:p>
          <a:p>
            <a:pPr algn="just">
              <a:lnSpc>
                <a:spcPts val="4766"/>
              </a:lnSpc>
            </a:pPr>
          </a:p>
          <a:p>
            <a:pPr algn="just">
              <a:lnSpc>
                <a:spcPts val="4766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true" rot="-5400000">
            <a:off x="-345411" y="6799088"/>
            <a:ext cx="3992752" cy="3337275"/>
          </a:xfrm>
          <a:custGeom>
            <a:avLst/>
            <a:gdLst/>
            <a:ahLst/>
            <a:cxnLst/>
            <a:rect r="r" b="b" t="t" l="l"/>
            <a:pathLst>
              <a:path h="3337275" w="3992752">
                <a:moveTo>
                  <a:pt x="0" y="3337274"/>
                </a:moveTo>
                <a:lnTo>
                  <a:pt x="3992751" y="3337274"/>
                </a:lnTo>
                <a:lnTo>
                  <a:pt x="3992751" y="0"/>
                </a:lnTo>
                <a:lnTo>
                  <a:pt x="0" y="0"/>
                </a:lnTo>
                <a:lnTo>
                  <a:pt x="0" y="333727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01365" y="2230798"/>
            <a:ext cx="8743570" cy="5825403"/>
          </a:xfrm>
          <a:custGeom>
            <a:avLst/>
            <a:gdLst/>
            <a:ahLst/>
            <a:cxnLst/>
            <a:rect r="r" b="b" t="t" l="l"/>
            <a:pathLst>
              <a:path h="5825403" w="8743570">
                <a:moveTo>
                  <a:pt x="0" y="0"/>
                </a:moveTo>
                <a:lnTo>
                  <a:pt x="8743570" y="0"/>
                </a:lnTo>
                <a:lnTo>
                  <a:pt x="8743570" y="5825404"/>
                </a:lnTo>
                <a:lnTo>
                  <a:pt x="0" y="5825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514350"/>
            <a:ext cx="9308347" cy="150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11"/>
              </a:lnSpc>
            </a:pPr>
            <a:r>
              <a:rPr lang="en-US" sz="9199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MODEL SELECTION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14350"/>
            <a:ext cx="9308347" cy="150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11"/>
              </a:lnSpc>
            </a:pPr>
            <a:r>
              <a:rPr lang="en-US" sz="9199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CONCLUSION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314191"/>
            <a:ext cx="16067662" cy="4818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Logistic Regression and Random Forest delivered the strongest performance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Logistic Regression: best ROC-AUC, highly interpretable baseline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Random Forest: higher recall for identifying unreliable service days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KNN: weak performance; inefficient on higher tuning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SVM: did not scale well and underperformed simpler models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Random Forest provides the best balance of accuracy, recall, and flexibility</a:t>
            </a:r>
          </a:p>
        </p:txBody>
      </p:sp>
      <p:sp>
        <p:nvSpPr>
          <p:cNvPr name="Freeform 4" id="4"/>
          <p:cNvSpPr/>
          <p:nvPr/>
        </p:nvSpPr>
        <p:spPr>
          <a:xfrm flipH="false" flipV="true" rot="-5400000">
            <a:off x="-345411" y="6799088"/>
            <a:ext cx="3992752" cy="3337275"/>
          </a:xfrm>
          <a:custGeom>
            <a:avLst/>
            <a:gdLst/>
            <a:ahLst/>
            <a:cxnLst/>
            <a:rect r="r" b="b" t="t" l="l"/>
            <a:pathLst>
              <a:path h="3337275" w="3992752">
                <a:moveTo>
                  <a:pt x="0" y="3337274"/>
                </a:moveTo>
                <a:lnTo>
                  <a:pt x="3992751" y="3337274"/>
                </a:lnTo>
                <a:lnTo>
                  <a:pt x="3992751" y="0"/>
                </a:lnTo>
                <a:lnTo>
                  <a:pt x="0" y="0"/>
                </a:lnTo>
                <a:lnTo>
                  <a:pt x="0" y="333727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14350"/>
            <a:ext cx="9308347" cy="150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11"/>
              </a:lnSpc>
            </a:pPr>
            <a:r>
              <a:rPr lang="en-US" sz="9199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RECOMMENDATION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352291"/>
            <a:ext cx="16067662" cy="4180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Use Random Forest as the primary model for predicting unreliable service days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Captures nonlinear patterns across route, timing, and weather factors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Supports feature importance → better operational understanding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Keep Logistic Regression as a secondary, interpretable benchmark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Integrate predictions into dispatcher &amp; scheduling workflows</a:t>
            </a:r>
          </a:p>
          <a:p>
            <a:pPr algn="just" marL="735130" indent="-367565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Enable rider-facing alerts to inform commuters of expected delays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14707934" y="-101177"/>
            <a:ext cx="3992752" cy="3337275"/>
          </a:xfrm>
          <a:custGeom>
            <a:avLst/>
            <a:gdLst/>
            <a:ahLst/>
            <a:cxnLst/>
            <a:rect r="r" b="b" t="t" l="l"/>
            <a:pathLst>
              <a:path h="3337275" w="3992752">
                <a:moveTo>
                  <a:pt x="3992752" y="3337275"/>
                </a:moveTo>
                <a:lnTo>
                  <a:pt x="0" y="3337275"/>
                </a:lnTo>
                <a:lnTo>
                  <a:pt x="0" y="0"/>
                </a:lnTo>
                <a:lnTo>
                  <a:pt x="3992752" y="0"/>
                </a:lnTo>
                <a:lnTo>
                  <a:pt x="3992752" y="333727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14350"/>
            <a:ext cx="9308347" cy="150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11"/>
              </a:lnSpc>
            </a:pPr>
            <a:r>
              <a:rPr lang="en-US" sz="9199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LIMITATIONS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50964" y="2949671"/>
            <a:ext cx="14881944" cy="4320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60194" indent="-380097" lvl="1">
              <a:lnSpc>
                <a:spcPts val="4929"/>
              </a:lnSpc>
              <a:buFont typeface="Arial"/>
              <a:buChar char="•"/>
            </a:pPr>
            <a:r>
              <a:rPr lang="en-US" sz="35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Weather features had weak correlation with reliability → limited impact</a:t>
            </a:r>
          </a:p>
          <a:p>
            <a:pPr algn="just" marL="760194" indent="-380097" lvl="1">
              <a:lnSpc>
                <a:spcPts val="4929"/>
              </a:lnSpc>
              <a:buFont typeface="Arial"/>
              <a:buChar char="•"/>
            </a:pPr>
            <a:r>
              <a:rPr lang="en-US" sz="35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Binary target may hide variation in borderline reliability cases</a:t>
            </a:r>
          </a:p>
          <a:p>
            <a:pPr algn="just" marL="760194" indent="-380097" lvl="1">
              <a:lnSpc>
                <a:spcPts val="4929"/>
              </a:lnSpc>
              <a:buFont typeface="Arial"/>
              <a:buChar char="•"/>
            </a:pPr>
            <a:r>
              <a:rPr lang="en-US" sz="35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SVM constrained by computational inefficiency</a:t>
            </a:r>
          </a:p>
          <a:p>
            <a:pPr algn="just" marL="760194" indent="-380097" lvl="1">
              <a:lnSpc>
                <a:spcPts val="4929"/>
              </a:lnSpc>
              <a:buFont typeface="Arial"/>
              <a:buChar char="•"/>
            </a:pPr>
            <a:r>
              <a:rPr lang="en-US" sz="35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Models assume historical patterns remain stable over time</a:t>
            </a:r>
          </a:p>
          <a:p>
            <a:pPr algn="just" marL="760194" indent="-380097" lvl="1">
              <a:lnSpc>
                <a:spcPts val="4929"/>
              </a:lnSpc>
              <a:buFont typeface="Arial"/>
              <a:buChar char="•"/>
            </a:pPr>
            <a:r>
              <a:rPr lang="en-US" sz="352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Operational changes (policy, infrastructure upgrades) may disrupt patterns</a:t>
            </a:r>
          </a:p>
        </p:txBody>
      </p:sp>
      <p:sp>
        <p:nvSpPr>
          <p:cNvPr name="Freeform 4" id="4"/>
          <p:cNvSpPr/>
          <p:nvPr/>
        </p:nvSpPr>
        <p:spPr>
          <a:xfrm flipH="false" flipV="true" rot="-5400000">
            <a:off x="-345411" y="6799088"/>
            <a:ext cx="3992752" cy="3337275"/>
          </a:xfrm>
          <a:custGeom>
            <a:avLst/>
            <a:gdLst/>
            <a:ahLst/>
            <a:cxnLst/>
            <a:rect r="r" b="b" t="t" l="l"/>
            <a:pathLst>
              <a:path h="3337275" w="3992752">
                <a:moveTo>
                  <a:pt x="0" y="3337274"/>
                </a:moveTo>
                <a:lnTo>
                  <a:pt x="3992751" y="3337274"/>
                </a:lnTo>
                <a:lnTo>
                  <a:pt x="3992751" y="0"/>
                </a:lnTo>
                <a:lnTo>
                  <a:pt x="0" y="0"/>
                </a:lnTo>
                <a:lnTo>
                  <a:pt x="0" y="333727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72242" y="3409746"/>
            <a:ext cx="11908055" cy="3257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39"/>
              </a:lnSpc>
            </a:pPr>
            <a:r>
              <a:rPr lang="en-US" sz="20035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THANK </a:t>
            </a:r>
            <a:r>
              <a:rPr lang="en-US" sz="20035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YOU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316339" y="8247360"/>
            <a:ext cx="19140470" cy="3413384"/>
          </a:xfrm>
          <a:custGeom>
            <a:avLst/>
            <a:gdLst/>
            <a:ahLst/>
            <a:cxnLst/>
            <a:rect r="r" b="b" t="t" l="l"/>
            <a:pathLst>
              <a:path h="3413384" w="19140470">
                <a:moveTo>
                  <a:pt x="0" y="0"/>
                </a:moveTo>
                <a:lnTo>
                  <a:pt x="19140469" y="0"/>
                </a:lnTo>
                <a:lnTo>
                  <a:pt x="19140469" y="3413384"/>
                </a:lnTo>
                <a:lnTo>
                  <a:pt x="0" y="3413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3522869" y="-128116"/>
            <a:ext cx="5301262" cy="4430971"/>
          </a:xfrm>
          <a:custGeom>
            <a:avLst/>
            <a:gdLst/>
            <a:ahLst/>
            <a:cxnLst/>
            <a:rect r="r" b="b" t="t" l="l"/>
            <a:pathLst>
              <a:path h="4430971" w="5301262">
                <a:moveTo>
                  <a:pt x="5301261" y="4430971"/>
                </a:moveTo>
                <a:lnTo>
                  <a:pt x="0" y="4430971"/>
                </a:lnTo>
                <a:lnTo>
                  <a:pt x="0" y="0"/>
                </a:lnTo>
                <a:lnTo>
                  <a:pt x="5301261" y="0"/>
                </a:lnTo>
                <a:lnTo>
                  <a:pt x="5301261" y="4430971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74104" y="6506757"/>
            <a:ext cx="2161272" cy="812027"/>
          </a:xfrm>
          <a:custGeom>
            <a:avLst/>
            <a:gdLst/>
            <a:ahLst/>
            <a:cxnLst/>
            <a:rect r="r" b="b" t="t" l="l"/>
            <a:pathLst>
              <a:path h="812027" w="2161272">
                <a:moveTo>
                  <a:pt x="0" y="0"/>
                </a:moveTo>
                <a:lnTo>
                  <a:pt x="2161273" y="0"/>
                </a:lnTo>
                <a:lnTo>
                  <a:pt x="2161273" y="812027"/>
                </a:lnTo>
                <a:lnTo>
                  <a:pt x="0" y="8120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-11737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4945473" y="4302855"/>
            <a:ext cx="1498405" cy="953360"/>
          </a:xfrm>
          <a:custGeom>
            <a:avLst/>
            <a:gdLst/>
            <a:ahLst/>
            <a:cxnLst/>
            <a:rect r="r" b="b" t="t" l="l"/>
            <a:pathLst>
              <a:path h="953360" w="1498405">
                <a:moveTo>
                  <a:pt x="1498405" y="0"/>
                </a:moveTo>
                <a:lnTo>
                  <a:pt x="0" y="0"/>
                </a:lnTo>
                <a:lnTo>
                  <a:pt x="0" y="953360"/>
                </a:lnTo>
                <a:lnTo>
                  <a:pt x="1498405" y="953360"/>
                </a:lnTo>
                <a:lnTo>
                  <a:pt x="1498405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9286" y="299771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06959" y="6299912"/>
            <a:ext cx="11874083" cy="4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74"/>
              </a:lnSpc>
              <a:spcBef>
                <a:spcPct val="0"/>
              </a:spcBef>
            </a:pPr>
            <a:r>
              <a:rPr lang="en-US" b="true" sz="2859" u="sng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  <a:hlinkClick r:id="rId10" tooltip="https://colab.research.google.com/drive/1elmFMPDleUCXevh99jbAOheMmPmW9FZ7?usp=sharing"/>
              </a:rPr>
              <a:t>Colab Notebook Link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3850" y="686618"/>
            <a:ext cx="8950390" cy="1351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TABLE OF CONTENTS</a:t>
            </a:r>
          </a:p>
        </p:txBody>
      </p:sp>
      <p:sp>
        <p:nvSpPr>
          <p:cNvPr name="Freeform 3" id="3"/>
          <p:cNvSpPr/>
          <p:nvPr/>
        </p:nvSpPr>
        <p:spPr>
          <a:xfrm flipH="true" flipV="true" rot="5400000">
            <a:off x="14272274" y="6793099"/>
            <a:ext cx="4629561" cy="3869541"/>
          </a:xfrm>
          <a:custGeom>
            <a:avLst/>
            <a:gdLst/>
            <a:ahLst/>
            <a:cxnLst/>
            <a:rect r="r" b="b" t="t" l="l"/>
            <a:pathLst>
              <a:path h="3869541" w="4629561">
                <a:moveTo>
                  <a:pt x="4629561" y="3869542"/>
                </a:moveTo>
                <a:lnTo>
                  <a:pt x="0" y="3869542"/>
                </a:lnTo>
                <a:lnTo>
                  <a:pt x="0" y="0"/>
                </a:lnTo>
                <a:lnTo>
                  <a:pt x="4629561" y="0"/>
                </a:lnTo>
                <a:lnTo>
                  <a:pt x="4629561" y="386954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03295" y="2667409"/>
            <a:ext cx="962100" cy="1351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64884" y="2678485"/>
            <a:ext cx="4973121" cy="107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1"/>
              </a:lnSpc>
              <a:spcBef>
                <a:spcPct val="0"/>
              </a:spcBef>
            </a:pPr>
            <a:r>
              <a:rPr lang="en-US" sz="5579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Problem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03295" y="5353459"/>
            <a:ext cx="1190700" cy="1351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03295" y="4010434"/>
            <a:ext cx="1190700" cy="1351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03295" y="6781391"/>
            <a:ext cx="1190700" cy="1351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04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64884" y="3924709"/>
            <a:ext cx="4330422" cy="107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1"/>
              </a:lnSpc>
              <a:spcBef>
                <a:spcPct val="0"/>
              </a:spcBef>
            </a:pPr>
            <a:r>
              <a:rPr lang="en-US" sz="5579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Data Description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64884" y="5319133"/>
            <a:ext cx="919043" cy="107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1"/>
              </a:lnSpc>
              <a:spcBef>
                <a:spcPct val="0"/>
              </a:spcBef>
            </a:pPr>
            <a:r>
              <a:rPr lang="en-US" sz="5579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EDA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46535" y="2534059"/>
            <a:ext cx="1876901" cy="107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1"/>
              </a:lnSpc>
              <a:spcBef>
                <a:spcPct val="0"/>
              </a:spcBef>
            </a:pPr>
            <a:r>
              <a:rPr lang="en-US" sz="5579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Models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53525" y="2562634"/>
            <a:ext cx="1388210" cy="1351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064884" y="6720467"/>
            <a:ext cx="4341138" cy="107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1"/>
              </a:lnSpc>
              <a:spcBef>
                <a:spcPct val="0"/>
              </a:spcBef>
            </a:pPr>
            <a:r>
              <a:rPr lang="en-US" sz="5579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Reliability Factor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53525" y="5248684"/>
            <a:ext cx="1190700" cy="1351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07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53525" y="3905659"/>
            <a:ext cx="1190700" cy="1351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06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53525" y="6472817"/>
            <a:ext cx="1190700" cy="1351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0"/>
              </a:lnSpc>
            </a:pPr>
            <a:r>
              <a:rPr lang="en-US" sz="8261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08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46535" y="3877084"/>
            <a:ext cx="3070860" cy="107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1"/>
              </a:lnSpc>
              <a:spcBef>
                <a:spcPct val="0"/>
              </a:spcBef>
            </a:pPr>
            <a:r>
              <a:rPr lang="en-US" sz="5579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Conclusion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846535" y="5210584"/>
            <a:ext cx="4724519" cy="107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1"/>
              </a:lnSpc>
              <a:spcBef>
                <a:spcPct val="0"/>
              </a:spcBef>
            </a:pPr>
            <a:r>
              <a:rPr lang="en-US" sz="5579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Recommendation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846535" y="6543266"/>
            <a:ext cx="3031212" cy="107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11"/>
              </a:lnSpc>
              <a:spcBef>
                <a:spcPct val="0"/>
              </a:spcBef>
            </a:pPr>
            <a:r>
              <a:rPr lang="en-US" sz="5579">
                <a:solidFill>
                  <a:srgbClr val="0D3382"/>
                </a:solidFill>
                <a:latin typeface="Impact"/>
                <a:ea typeface="Impact"/>
                <a:cs typeface="Impact"/>
                <a:sym typeface="Impact"/>
              </a:rPr>
              <a:t>Limitations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03705" y="2124742"/>
            <a:ext cx="9862044" cy="6733380"/>
            <a:chOff x="0" y="0"/>
            <a:chExt cx="1023058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3058" cy="698500"/>
            </a:xfrm>
            <a:custGeom>
              <a:avLst/>
              <a:gdLst/>
              <a:ahLst/>
              <a:cxnLst/>
              <a:rect r="r" b="b" t="t" l="l"/>
              <a:pathLst>
                <a:path h="698500" w="1023058">
                  <a:moveTo>
                    <a:pt x="1023058" y="349250"/>
                  </a:moveTo>
                  <a:lnTo>
                    <a:pt x="819858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819858" y="0"/>
                  </a:lnTo>
                  <a:lnTo>
                    <a:pt x="1023058" y="349250"/>
                  </a:lnTo>
                  <a:close/>
                </a:path>
              </a:pathLst>
            </a:custGeom>
            <a:blipFill>
              <a:blip r:embed="rId2"/>
              <a:stretch>
                <a:fillRect l="-2477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155735" y="9581488"/>
            <a:ext cx="18579022" cy="1087870"/>
            <a:chOff x="0" y="0"/>
            <a:chExt cx="4893240" cy="28651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93240" cy="286517"/>
            </a:xfrm>
            <a:custGeom>
              <a:avLst/>
              <a:gdLst/>
              <a:ahLst/>
              <a:cxnLst/>
              <a:rect r="r" b="b" t="t" l="l"/>
              <a:pathLst>
                <a:path h="286517" w="4893240">
                  <a:moveTo>
                    <a:pt x="0" y="0"/>
                  </a:moveTo>
                  <a:lnTo>
                    <a:pt x="4893240" y="0"/>
                  </a:lnTo>
                  <a:lnTo>
                    <a:pt x="4893240" y="286517"/>
                  </a:lnTo>
                  <a:lnTo>
                    <a:pt x="0" y="286517"/>
                  </a:lnTo>
                  <a:close/>
                </a:path>
              </a:pathLst>
            </a:custGeom>
            <a:solidFill>
              <a:srgbClr val="0D338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93240" cy="324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87315" y="1367063"/>
            <a:ext cx="10394197" cy="150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11"/>
              </a:lnSpc>
            </a:pPr>
            <a:r>
              <a:rPr lang="en-US" sz="9199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PROBLEM STATEMENT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6823" y="3594464"/>
            <a:ext cx="9914498" cy="3658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Through this project, we aim to predict the reliability of MBTA transit routes using historical operational and weather data. Our goal is to build a machine-learning model that classifies whether a route will be reliable based on factors such as transit type, peak vs. off-peak hours, route category, and weather conditions. Understanding these patterns helps identify when and why service delays or reliability issues are most likely to occur.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818501" y="2587145"/>
            <a:ext cx="1892820" cy="711165"/>
          </a:xfrm>
          <a:custGeom>
            <a:avLst/>
            <a:gdLst/>
            <a:ahLst/>
            <a:cxnLst/>
            <a:rect r="r" b="b" t="t" l="l"/>
            <a:pathLst>
              <a:path h="711165" w="1892820">
                <a:moveTo>
                  <a:pt x="0" y="0"/>
                </a:moveTo>
                <a:lnTo>
                  <a:pt x="1892820" y="0"/>
                </a:lnTo>
                <a:lnTo>
                  <a:pt x="1892820" y="711165"/>
                </a:lnTo>
                <a:lnTo>
                  <a:pt x="0" y="7111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1737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0">
            <a:off x="12532410" y="1719488"/>
            <a:ext cx="1273882" cy="810507"/>
          </a:xfrm>
          <a:custGeom>
            <a:avLst/>
            <a:gdLst/>
            <a:ahLst/>
            <a:cxnLst/>
            <a:rect r="r" b="b" t="t" l="l"/>
            <a:pathLst>
              <a:path h="810507" w="1273882">
                <a:moveTo>
                  <a:pt x="1273881" y="0"/>
                </a:moveTo>
                <a:lnTo>
                  <a:pt x="0" y="0"/>
                </a:lnTo>
                <a:lnTo>
                  <a:pt x="0" y="810507"/>
                </a:lnTo>
                <a:lnTo>
                  <a:pt x="1273881" y="810507"/>
                </a:lnTo>
                <a:lnTo>
                  <a:pt x="127388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09286" y="299771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4172122" y="6918354"/>
            <a:ext cx="4274018" cy="3572367"/>
          </a:xfrm>
          <a:custGeom>
            <a:avLst/>
            <a:gdLst/>
            <a:ahLst/>
            <a:cxnLst/>
            <a:rect r="r" b="b" t="t" l="l"/>
            <a:pathLst>
              <a:path h="3572367" w="4274018">
                <a:moveTo>
                  <a:pt x="4274018" y="0"/>
                </a:moveTo>
                <a:lnTo>
                  <a:pt x="0" y="0"/>
                </a:lnTo>
                <a:lnTo>
                  <a:pt x="0" y="3572367"/>
                </a:lnTo>
                <a:lnTo>
                  <a:pt x="4274018" y="3572367"/>
                </a:lnTo>
                <a:lnTo>
                  <a:pt x="42740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5400000">
            <a:off x="-595196" y="222248"/>
            <a:ext cx="4629561" cy="3869541"/>
          </a:xfrm>
          <a:custGeom>
            <a:avLst/>
            <a:gdLst/>
            <a:ahLst/>
            <a:cxnLst/>
            <a:rect r="r" b="b" t="t" l="l"/>
            <a:pathLst>
              <a:path h="3869541" w="4629561">
                <a:moveTo>
                  <a:pt x="4629561" y="3869542"/>
                </a:moveTo>
                <a:lnTo>
                  <a:pt x="0" y="3869542"/>
                </a:lnTo>
                <a:lnTo>
                  <a:pt x="0" y="0"/>
                </a:lnTo>
                <a:lnTo>
                  <a:pt x="4629561" y="0"/>
                </a:lnTo>
                <a:lnTo>
                  <a:pt x="4629561" y="386954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8750" y="2519839"/>
            <a:ext cx="15747343" cy="5787148"/>
          </a:xfrm>
          <a:custGeom>
            <a:avLst/>
            <a:gdLst/>
            <a:ahLst/>
            <a:cxnLst/>
            <a:rect r="r" b="b" t="t" l="l"/>
            <a:pathLst>
              <a:path h="5787148" w="15747343">
                <a:moveTo>
                  <a:pt x="0" y="0"/>
                </a:moveTo>
                <a:lnTo>
                  <a:pt x="15747343" y="0"/>
                </a:lnTo>
                <a:lnTo>
                  <a:pt x="15747343" y="5787149"/>
                </a:lnTo>
                <a:lnTo>
                  <a:pt x="0" y="57871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92165" y="923925"/>
            <a:ext cx="9308347" cy="2800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11"/>
              </a:lnSpc>
            </a:pPr>
            <a:r>
              <a:rPr lang="en-US" sz="9199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DATA DESCRIPTION</a:t>
            </a:r>
          </a:p>
          <a:p>
            <a:pPr algn="l">
              <a:lnSpc>
                <a:spcPts val="10211"/>
              </a:lnSpc>
            </a:pPr>
            <a:r>
              <a:rPr lang="en-US" sz="9199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84988" y="3224280"/>
            <a:ext cx="10997636" cy="4783057"/>
            <a:chOff x="0" y="0"/>
            <a:chExt cx="2896497" cy="12597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96497" cy="1259735"/>
            </a:xfrm>
            <a:custGeom>
              <a:avLst/>
              <a:gdLst/>
              <a:ahLst/>
              <a:cxnLst/>
              <a:rect r="r" b="b" t="t" l="l"/>
              <a:pathLst>
                <a:path h="1259735" w="2896497">
                  <a:moveTo>
                    <a:pt x="0" y="0"/>
                  </a:moveTo>
                  <a:lnTo>
                    <a:pt x="2896497" y="0"/>
                  </a:lnTo>
                  <a:lnTo>
                    <a:pt x="2896497" y="1259735"/>
                  </a:lnTo>
                  <a:lnTo>
                    <a:pt x="0" y="1259735"/>
                  </a:lnTo>
                  <a:close/>
                </a:path>
              </a:pathLst>
            </a:custGeom>
            <a:solidFill>
              <a:srgbClr val="5BC9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96497" cy="12978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732822" y="1979788"/>
            <a:ext cx="9731942" cy="4886984"/>
            <a:chOff x="0" y="0"/>
            <a:chExt cx="1390993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90993" cy="698500"/>
            </a:xfrm>
            <a:custGeom>
              <a:avLst/>
              <a:gdLst/>
              <a:ahLst/>
              <a:cxnLst/>
              <a:rect r="r" b="b" t="t" l="l"/>
              <a:pathLst>
                <a:path h="698500" w="1390993">
                  <a:moveTo>
                    <a:pt x="1390993" y="349250"/>
                  </a:moveTo>
                  <a:lnTo>
                    <a:pt x="1187793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1187793" y="0"/>
                  </a:lnTo>
                  <a:lnTo>
                    <a:pt x="1390993" y="349250"/>
                  </a:lnTo>
                  <a:close/>
                </a:path>
              </a:pathLst>
            </a:custGeom>
            <a:blipFill>
              <a:blip r:embed="rId2"/>
              <a:stretch>
                <a:fillRect l="0" t="-24677" r="0" b="-24677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5687075" y="3691281"/>
            <a:ext cx="13118433" cy="3400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20"/>
              </a:lnSpc>
            </a:pPr>
            <a:r>
              <a:rPr lang="en-US" b="true" sz="637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EXPLORATORY</a:t>
            </a:r>
          </a:p>
          <a:p>
            <a:pPr algn="ctr">
              <a:lnSpc>
                <a:spcPts val="8920"/>
              </a:lnSpc>
            </a:pPr>
            <a:r>
              <a:rPr lang="en-US" b="true" sz="637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DATA </a:t>
            </a:r>
          </a:p>
          <a:p>
            <a:pPr algn="ctr">
              <a:lnSpc>
                <a:spcPts val="8920"/>
              </a:lnSpc>
            </a:pPr>
            <a:r>
              <a:rPr lang="en-US" b="true" sz="637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ANALYSIS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3908112" y="6697686"/>
            <a:ext cx="4538028" cy="3793035"/>
          </a:xfrm>
          <a:custGeom>
            <a:avLst/>
            <a:gdLst/>
            <a:ahLst/>
            <a:cxnLst/>
            <a:rect r="r" b="b" t="t" l="l"/>
            <a:pathLst>
              <a:path h="3793035" w="4538028">
                <a:moveTo>
                  <a:pt x="4538028" y="0"/>
                </a:moveTo>
                <a:lnTo>
                  <a:pt x="0" y="0"/>
                </a:lnTo>
                <a:lnTo>
                  <a:pt x="0" y="3793035"/>
                </a:lnTo>
                <a:lnTo>
                  <a:pt x="4538028" y="3793035"/>
                </a:lnTo>
                <a:lnTo>
                  <a:pt x="453802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9286" y="299771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5735" y="9581488"/>
            <a:ext cx="18579022" cy="1087870"/>
            <a:chOff x="0" y="0"/>
            <a:chExt cx="4893240" cy="2865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93240" cy="286517"/>
            </a:xfrm>
            <a:custGeom>
              <a:avLst/>
              <a:gdLst/>
              <a:ahLst/>
              <a:cxnLst/>
              <a:rect r="r" b="b" t="t" l="l"/>
              <a:pathLst>
                <a:path h="286517" w="4893240">
                  <a:moveTo>
                    <a:pt x="0" y="0"/>
                  </a:moveTo>
                  <a:lnTo>
                    <a:pt x="4893240" y="0"/>
                  </a:lnTo>
                  <a:lnTo>
                    <a:pt x="4893240" y="286517"/>
                  </a:lnTo>
                  <a:lnTo>
                    <a:pt x="0" y="286517"/>
                  </a:lnTo>
                  <a:close/>
                </a:path>
              </a:pathLst>
            </a:custGeom>
            <a:solidFill>
              <a:srgbClr val="0D338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93240" cy="324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73278" y="1255229"/>
            <a:ext cx="2039301" cy="766200"/>
          </a:xfrm>
          <a:custGeom>
            <a:avLst/>
            <a:gdLst/>
            <a:ahLst/>
            <a:cxnLst/>
            <a:rect r="r" b="b" t="t" l="l"/>
            <a:pathLst>
              <a:path h="766200" w="2039301">
                <a:moveTo>
                  <a:pt x="0" y="0"/>
                </a:moveTo>
                <a:lnTo>
                  <a:pt x="2039301" y="0"/>
                </a:lnTo>
                <a:lnTo>
                  <a:pt x="2039301" y="766200"/>
                </a:lnTo>
                <a:lnTo>
                  <a:pt x="0" y="76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1737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7088628" y="150653"/>
            <a:ext cx="1033796" cy="657753"/>
          </a:xfrm>
          <a:custGeom>
            <a:avLst/>
            <a:gdLst/>
            <a:ahLst/>
            <a:cxnLst/>
            <a:rect r="r" b="b" t="t" l="l"/>
            <a:pathLst>
              <a:path h="657753" w="1033796">
                <a:moveTo>
                  <a:pt x="1033796" y="0"/>
                </a:moveTo>
                <a:lnTo>
                  <a:pt x="0" y="0"/>
                </a:lnTo>
                <a:lnTo>
                  <a:pt x="0" y="657753"/>
                </a:lnTo>
                <a:lnTo>
                  <a:pt x="1033796" y="657753"/>
                </a:lnTo>
                <a:lnTo>
                  <a:pt x="103379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53419" y="1200225"/>
            <a:ext cx="8132381" cy="7766424"/>
          </a:xfrm>
          <a:custGeom>
            <a:avLst/>
            <a:gdLst/>
            <a:ahLst/>
            <a:cxnLst/>
            <a:rect r="r" b="b" t="t" l="l"/>
            <a:pathLst>
              <a:path h="7766424" w="8132381">
                <a:moveTo>
                  <a:pt x="0" y="0"/>
                </a:moveTo>
                <a:lnTo>
                  <a:pt x="8132381" y="0"/>
                </a:lnTo>
                <a:lnTo>
                  <a:pt x="8132381" y="7766424"/>
                </a:lnTo>
                <a:lnTo>
                  <a:pt x="0" y="77664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928237" y="2047980"/>
            <a:ext cx="8727115" cy="600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61"/>
              </a:lnSpc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This bar chart summarizes how average reliability differs by transit mode in the MBTA dataset</a:t>
            </a:r>
          </a:p>
          <a:p>
            <a:pPr algn="just">
              <a:lnSpc>
                <a:spcPts val="3661"/>
              </a:lnSpc>
            </a:pPr>
          </a:p>
          <a:p>
            <a:pPr algn="just" marL="564706" indent="-282353" lvl="1">
              <a:lnSpc>
                <a:spcPts val="3661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Rail modes (Commuter Rail and Rail) have the highest average reliability, both above 0.85, indicating they tend to run on schedule more consistently</a:t>
            </a:r>
          </a:p>
          <a:p>
            <a:pPr algn="just">
              <a:lnSpc>
                <a:spcPts val="3661"/>
              </a:lnSpc>
            </a:pPr>
          </a:p>
          <a:p>
            <a:pPr algn="just" marL="564706" indent="-282353" lvl="1">
              <a:lnSpc>
                <a:spcPts val="3661"/>
              </a:lnSpc>
              <a:buFont typeface="Arial"/>
              <a:buChar char="•"/>
            </a:pPr>
            <a:r>
              <a:rPr lang="en-US" sz="261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Bus service shows noticeably lower average reliability, around 0.66–0.70, suggesting buses are more prone to delays relative to rail-based modes</a:t>
            </a:r>
          </a:p>
          <a:p>
            <a:pPr algn="just">
              <a:lnSpc>
                <a:spcPts val="3923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09286" y="299771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  <p:sp>
        <p:nvSpPr>
          <p:cNvPr name="AutoShape 10" id="10"/>
          <p:cNvSpPr/>
          <p:nvPr/>
        </p:nvSpPr>
        <p:spPr>
          <a:xfrm>
            <a:off x="315319" y="1181175"/>
            <a:ext cx="8119359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4699" y="7556218"/>
            <a:ext cx="3548354" cy="2965832"/>
          </a:xfrm>
          <a:custGeom>
            <a:avLst/>
            <a:gdLst/>
            <a:ahLst/>
            <a:cxnLst/>
            <a:rect r="r" b="b" t="t" l="l"/>
            <a:pathLst>
              <a:path h="2965832" w="3548354">
                <a:moveTo>
                  <a:pt x="0" y="0"/>
                </a:moveTo>
                <a:lnTo>
                  <a:pt x="3548353" y="0"/>
                </a:lnTo>
                <a:lnTo>
                  <a:pt x="3548353" y="2965832"/>
                </a:lnTo>
                <a:lnTo>
                  <a:pt x="0" y="2965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9336" y="1508030"/>
            <a:ext cx="7476800" cy="6747812"/>
          </a:xfrm>
          <a:custGeom>
            <a:avLst/>
            <a:gdLst/>
            <a:ahLst/>
            <a:cxnLst/>
            <a:rect r="r" b="b" t="t" l="l"/>
            <a:pathLst>
              <a:path h="6747812" w="7476800">
                <a:moveTo>
                  <a:pt x="0" y="0"/>
                </a:moveTo>
                <a:lnTo>
                  <a:pt x="7476800" y="0"/>
                </a:lnTo>
                <a:lnTo>
                  <a:pt x="7476800" y="6747812"/>
                </a:lnTo>
                <a:lnTo>
                  <a:pt x="0" y="67478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195661" y="1961913"/>
            <a:ext cx="9776097" cy="5499054"/>
          </a:xfrm>
          <a:custGeom>
            <a:avLst/>
            <a:gdLst/>
            <a:ahLst/>
            <a:cxnLst/>
            <a:rect r="r" b="b" t="t" l="l"/>
            <a:pathLst>
              <a:path h="5499054" w="9776097">
                <a:moveTo>
                  <a:pt x="0" y="0"/>
                </a:moveTo>
                <a:lnTo>
                  <a:pt x="9776097" y="0"/>
                </a:lnTo>
                <a:lnTo>
                  <a:pt x="9776097" y="5499055"/>
                </a:lnTo>
                <a:lnTo>
                  <a:pt x="0" y="54990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111" r="0" b="-911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09286" y="299771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5735" y="9581488"/>
            <a:ext cx="18579022" cy="1087870"/>
            <a:chOff x="0" y="0"/>
            <a:chExt cx="4893240" cy="2865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93240" cy="286517"/>
            </a:xfrm>
            <a:custGeom>
              <a:avLst/>
              <a:gdLst/>
              <a:ahLst/>
              <a:cxnLst/>
              <a:rect r="r" b="b" t="t" l="l"/>
              <a:pathLst>
                <a:path h="286517" w="4893240">
                  <a:moveTo>
                    <a:pt x="0" y="0"/>
                  </a:moveTo>
                  <a:lnTo>
                    <a:pt x="4893240" y="0"/>
                  </a:lnTo>
                  <a:lnTo>
                    <a:pt x="4893240" y="286517"/>
                  </a:lnTo>
                  <a:lnTo>
                    <a:pt x="0" y="286517"/>
                  </a:lnTo>
                  <a:close/>
                </a:path>
              </a:pathLst>
            </a:custGeom>
            <a:solidFill>
              <a:srgbClr val="0D338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93240" cy="324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true" rot="0">
            <a:off x="-346825" y="-101177"/>
            <a:ext cx="3992752" cy="3337275"/>
          </a:xfrm>
          <a:custGeom>
            <a:avLst/>
            <a:gdLst/>
            <a:ahLst/>
            <a:cxnLst/>
            <a:rect r="r" b="b" t="t" l="l"/>
            <a:pathLst>
              <a:path h="3337275" w="3992752">
                <a:moveTo>
                  <a:pt x="0" y="3337275"/>
                </a:moveTo>
                <a:lnTo>
                  <a:pt x="3992751" y="3337275"/>
                </a:lnTo>
                <a:lnTo>
                  <a:pt x="3992751" y="0"/>
                </a:lnTo>
                <a:lnTo>
                  <a:pt x="0" y="0"/>
                </a:lnTo>
                <a:lnTo>
                  <a:pt x="0" y="333727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707934" y="-101177"/>
            <a:ext cx="3992752" cy="3337275"/>
          </a:xfrm>
          <a:custGeom>
            <a:avLst/>
            <a:gdLst/>
            <a:ahLst/>
            <a:cxnLst/>
            <a:rect r="r" b="b" t="t" l="l"/>
            <a:pathLst>
              <a:path h="3337275" w="3992752">
                <a:moveTo>
                  <a:pt x="3992752" y="3337275"/>
                </a:moveTo>
                <a:lnTo>
                  <a:pt x="0" y="3337275"/>
                </a:lnTo>
                <a:lnTo>
                  <a:pt x="0" y="0"/>
                </a:lnTo>
                <a:lnTo>
                  <a:pt x="3992752" y="0"/>
                </a:lnTo>
                <a:lnTo>
                  <a:pt x="3992752" y="333727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741802" y="3159898"/>
            <a:ext cx="7320070" cy="5659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0196" indent="-265098" lvl="1">
              <a:lnSpc>
                <a:spcPts val="3438"/>
              </a:lnSpc>
              <a:buAutoNum type="arabicPeriod" startAt="1"/>
            </a:pPr>
            <a:r>
              <a:rPr lang="en-US" b="true" sz="245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Transit Mode Matters</a:t>
            </a:r>
          </a:p>
          <a:p>
            <a:pPr algn="just" marL="1060392" indent="-353464" lvl="2">
              <a:lnSpc>
                <a:spcPts val="3438"/>
              </a:lnSpc>
              <a:buFont typeface="Arial"/>
              <a:buChar char="⚬"/>
            </a:pPr>
            <a:r>
              <a:rPr lang="en-US" sz="245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Rapid Transit: 75% | Commut</a:t>
            </a:r>
            <a:r>
              <a:rPr lang="en-US" sz="245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er Rail: 72% | Bus: 68%</a:t>
            </a:r>
          </a:p>
          <a:p>
            <a:pPr algn="just" marL="530196" indent="-265098" lvl="1">
              <a:lnSpc>
                <a:spcPts val="3438"/>
              </a:lnSpc>
              <a:buAutoNum type="arabicPeriod" startAt="1"/>
            </a:pPr>
            <a:r>
              <a:rPr lang="en-US" b="true" sz="245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Peak Hours Kill Reliability</a:t>
            </a:r>
          </a:p>
          <a:p>
            <a:pPr algn="just" marL="1060392" indent="-353464" lvl="2">
              <a:lnSpc>
                <a:spcPts val="3438"/>
              </a:lnSpc>
              <a:buFont typeface="Arial"/>
              <a:buChar char="⚬"/>
            </a:pPr>
            <a:r>
              <a:rPr lang="en-US" sz="245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Off-Peak: 71% | Peak: 65% (6-point drop)</a:t>
            </a:r>
          </a:p>
          <a:p>
            <a:pPr algn="just" marL="530196" indent="-265098" lvl="1">
              <a:lnSpc>
                <a:spcPts val="3438"/>
              </a:lnSpc>
              <a:buAutoNum type="arabicPeriod" startAt="1"/>
            </a:pPr>
            <a:r>
              <a:rPr lang="en-US" b="true" sz="245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Weather is Indirect</a:t>
            </a:r>
          </a:p>
          <a:p>
            <a:pPr algn="just" marL="1060392" indent="-353464" lvl="2">
              <a:lnSpc>
                <a:spcPts val="3438"/>
              </a:lnSpc>
              <a:buFont typeface="Arial"/>
              <a:buChar char="⚬"/>
            </a:pPr>
            <a:r>
              <a:rPr lang="en-US" sz="245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No direct correlation with reliability</a:t>
            </a:r>
          </a:p>
          <a:p>
            <a:pPr algn="just" marL="1060392" indent="-353464" lvl="2">
              <a:lnSpc>
                <a:spcPts val="3438"/>
              </a:lnSpc>
              <a:buFont typeface="Arial"/>
              <a:buChar char="⚬"/>
            </a:pPr>
            <a:r>
              <a:rPr lang="en-US" sz="245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 interactions instead (e.g., Snow × Bus)</a:t>
            </a:r>
          </a:p>
          <a:p>
            <a:pPr algn="just" marL="1060392" indent="-353464" lvl="2">
              <a:lnSpc>
                <a:spcPts val="3438"/>
              </a:lnSpc>
              <a:buFont typeface="Arial"/>
              <a:buChar char="⚬"/>
            </a:pPr>
            <a:r>
              <a:rPr lang="en-US" sz="245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Drop avg_temp (redundant with TMAX)</a:t>
            </a:r>
          </a:p>
          <a:p>
            <a:pPr algn="just">
              <a:lnSpc>
                <a:spcPts val="3438"/>
              </a:lnSpc>
            </a:pPr>
          </a:p>
          <a:p>
            <a:pPr algn="just">
              <a:lnSpc>
                <a:spcPts val="3438"/>
              </a:lnSpc>
            </a:pPr>
          </a:p>
          <a:p>
            <a:pPr algn="just">
              <a:lnSpc>
                <a:spcPts val="3438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4239775" y="730834"/>
            <a:ext cx="936318" cy="595733"/>
          </a:xfrm>
          <a:custGeom>
            <a:avLst/>
            <a:gdLst/>
            <a:ahLst/>
            <a:cxnLst/>
            <a:rect r="r" b="b" t="t" l="l"/>
            <a:pathLst>
              <a:path h="595733" w="936318">
                <a:moveTo>
                  <a:pt x="0" y="0"/>
                </a:moveTo>
                <a:lnTo>
                  <a:pt x="936318" y="0"/>
                </a:lnTo>
                <a:lnTo>
                  <a:pt x="936318" y="595732"/>
                </a:lnTo>
                <a:lnTo>
                  <a:pt x="0" y="5957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55735" y="1865327"/>
            <a:ext cx="10444888" cy="7716161"/>
          </a:xfrm>
          <a:custGeom>
            <a:avLst/>
            <a:gdLst/>
            <a:ahLst/>
            <a:cxnLst/>
            <a:rect r="r" b="b" t="t" l="l"/>
            <a:pathLst>
              <a:path h="7716161" w="10444888">
                <a:moveTo>
                  <a:pt x="0" y="0"/>
                </a:moveTo>
                <a:lnTo>
                  <a:pt x="10444889" y="0"/>
                </a:lnTo>
                <a:lnTo>
                  <a:pt x="10444889" y="7716161"/>
                </a:lnTo>
                <a:lnTo>
                  <a:pt x="0" y="77161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68929" y="222199"/>
            <a:ext cx="6886575" cy="508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99"/>
              </a:lnSpc>
            </a:pPr>
            <a:r>
              <a:rPr lang="en-US" b="true" sz="3899" u="none">
                <a:solidFill>
                  <a:srgbClr val="069915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MBTA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4707934" y="-101177"/>
            <a:ext cx="3992752" cy="3337275"/>
          </a:xfrm>
          <a:custGeom>
            <a:avLst/>
            <a:gdLst/>
            <a:ahLst/>
            <a:cxnLst/>
            <a:rect r="r" b="b" t="t" l="l"/>
            <a:pathLst>
              <a:path h="3337275" w="3992752">
                <a:moveTo>
                  <a:pt x="3992752" y="3337275"/>
                </a:moveTo>
                <a:lnTo>
                  <a:pt x="0" y="3337275"/>
                </a:lnTo>
                <a:lnTo>
                  <a:pt x="0" y="0"/>
                </a:lnTo>
                <a:lnTo>
                  <a:pt x="3992752" y="0"/>
                </a:lnTo>
                <a:lnTo>
                  <a:pt x="3992752" y="333727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2618708" y="5431155"/>
          <a:ext cx="13050584" cy="3324225"/>
        </p:xfrm>
        <a:graphic>
          <a:graphicData uri="http://schemas.openxmlformats.org/drawingml/2006/table">
            <a:tbl>
              <a:tblPr/>
              <a:tblGrid>
                <a:gridCol w="2604754"/>
                <a:gridCol w="7362093"/>
                <a:gridCol w="3083737"/>
              </a:tblGrid>
              <a:tr h="12622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b="true" sz="2199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Reliability values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b="true" sz="2599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Meaning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b="true" sz="2199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Classification Label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172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b="true" sz="2099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&gt;0.70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b="true" sz="2099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Good Performance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b="true" sz="2099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Reliable (1)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502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b="true" sz="2299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≤0.70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b="true" sz="2099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Bad Performance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b="true" sz="2099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Unreliable (0)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028700" y="514350"/>
            <a:ext cx="9308347" cy="1505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11"/>
              </a:lnSpc>
            </a:pPr>
            <a:r>
              <a:rPr lang="en-US" sz="9199">
                <a:solidFill>
                  <a:srgbClr val="0A58AB"/>
                </a:solidFill>
                <a:latin typeface="Impact"/>
                <a:ea typeface="Impact"/>
                <a:cs typeface="Impact"/>
                <a:sym typeface="Impact"/>
              </a:rPr>
              <a:t>RELIABILITY FACTOR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-5400000">
            <a:off x="-345411" y="6799088"/>
            <a:ext cx="3992752" cy="3337275"/>
          </a:xfrm>
          <a:custGeom>
            <a:avLst/>
            <a:gdLst/>
            <a:ahLst/>
            <a:cxnLst/>
            <a:rect r="r" b="b" t="t" l="l"/>
            <a:pathLst>
              <a:path h="3337275" w="3992752">
                <a:moveTo>
                  <a:pt x="0" y="3337274"/>
                </a:moveTo>
                <a:lnTo>
                  <a:pt x="3992751" y="3337274"/>
                </a:lnTo>
                <a:lnTo>
                  <a:pt x="3992751" y="0"/>
                </a:lnTo>
                <a:lnTo>
                  <a:pt x="0" y="0"/>
                </a:lnTo>
                <a:lnTo>
                  <a:pt x="0" y="333727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06959" y="3066184"/>
            <a:ext cx="11874083" cy="823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74"/>
              </a:lnSpc>
              <a:spcBef>
                <a:spcPct val="0"/>
              </a:spcBef>
            </a:pPr>
            <a:r>
              <a:rPr lang="en-US" sz="285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 created the target variable called “Reliability”, that </a:t>
            </a:r>
            <a:r>
              <a:rPr lang="en-US" sz="285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represents the percentage of scheduled trips that actually arrived on time.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DAG7EGvdVcI</dc:identifier>
  <dcterms:modified xsi:type="dcterms:W3CDTF">2011-08-01T06:04:30Z</dcterms:modified>
  <cp:revision>1</cp:revision>
  <dc:title>Team 11- Predicting Transit Reliability in MBTA Using Machine Learning</dc:title>
</cp:coreProperties>
</file>

<file path=docProps/thumbnail.jpeg>
</file>